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859" r:id="rId2"/>
    <p:sldId id="1140" r:id="rId3"/>
    <p:sldId id="1143" r:id="rId4"/>
    <p:sldId id="1144" r:id="rId5"/>
    <p:sldId id="1151" r:id="rId6"/>
    <p:sldId id="1152" r:id="rId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43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99565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第四部分　真题测评篇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95709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真题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endParaRPr lang="en-US" altLang="zh-CN" sz="4800" b="0" dirty="0" smtClean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94637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主要介绍了皮格马利翁效应。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641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13928" y="2636912"/>
            <a:ext cx="1651000" cy="40322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854" y="1089644"/>
            <a:ext cx="11485848" cy="1331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4517"/>
            <a:ext cx="11485848" cy="2862322"/>
          </a:xfrm>
        </p:spPr>
        <p:txBody>
          <a:bodyPr/>
          <a:lstStyle/>
          <a:p>
            <a:pPr indent="609600" algn="ctr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trust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gifts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difficulty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instead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difference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wanted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classmates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learn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harder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never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easily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answer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Pygmalion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Effect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special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power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turns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thoughts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real-life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changes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said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once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named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Pygmalion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made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sculpture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woman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stone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12011" y="764704"/>
            <a:ext cx="4166391" cy="600922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 bwMode="auto">
          <a:xfrm>
            <a:off x="2342315" y="1528329"/>
            <a:ext cx="8119252" cy="474645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19302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考查固定搭配。句意：据说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一个名叫皮格马利翁的人用石头雕刻了一个女人像。根据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“made a sculpture of a woman... a stone”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此处表示用石头雕刻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out of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材料制成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 of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400681" y="3729391"/>
            <a:ext cx="9460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out</a:t>
            </a:r>
            <a:r>
              <a:rPr lang="en-US" altLang="zh-CN" sz="2400" dirty="0">
                <a:ea typeface="楷体" panose="02010609060101010101" pitchFamily="49" charset="-122"/>
              </a:rPr>
              <a:t> </a:t>
            </a:r>
            <a:r>
              <a:rPr lang="en-US" altLang="zh-CN" sz="2400" dirty="0"/>
              <a:t>of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71374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algn="ctr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trust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gifts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difficulty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instead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difference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strongly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believed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woman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would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became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wife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dream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true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last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explains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hopes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influence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results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—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      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ability,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harder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achieve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success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2342315" y="882593"/>
            <a:ext cx="8119252" cy="474645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2941017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考查动词的用法。句意：这个故事解释了希望如何影响结果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如果你相信你的能力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你就会更努力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然后取得成功。根据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“if you... your ability, you can work harder to achieve success.”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以及后文提到老师的信任让学生成绩提升可知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这里是说要相信自己的能力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trust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信任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此句主语是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时态为一般现在时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谓语动词用原形。故填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trust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224716" y="1970259"/>
            <a:ext cx="11272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trust</a:t>
            </a:r>
            <a:r>
              <a:rPr lang="zh-CN" altLang="zh-CN" sz="2400" dirty="0"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62485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32837"/>
          </a:xfrm>
        </p:spPr>
        <p:txBody>
          <a:bodyPr/>
          <a:lstStyle/>
          <a:p>
            <a:pPr indent="609600" algn="ctr" hangingPunct="0">
              <a:lnSpc>
                <a:spcPct val="13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trust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gifts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difficulty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instead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difference</a:t>
            </a:r>
            <a:endParaRPr lang="zh-CN" altLang="zh-CN" sz="23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example,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study,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teacher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told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non-top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students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had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     </a:t>
            </a:r>
            <a:r>
              <a:rPr lang="zh-CN" altLang="zh-CN" sz="23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Science</a:t>
            </a:r>
            <a:r>
              <a:rPr lang="en-US" altLang="zh-CN" sz="23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end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term,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those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students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’ 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test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scores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improved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lot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teacher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strong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trust</a:t>
            </a:r>
            <a:r>
              <a:rPr lang="en-US" altLang="zh-CN" sz="23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Similarly,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encouragements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daily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                                </a:t>
            </a:r>
            <a:r>
              <a:rPr lang="zh-CN" altLang="zh-CN" sz="23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23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2512458" y="866124"/>
            <a:ext cx="7759212" cy="393784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360854" y="2636912"/>
            <a:ext cx="11485848" cy="1883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[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考查名词的用法。句意：例如</a:t>
            </a:r>
            <a:r>
              <a:rPr lang="en-US" altLang="zh-CN" sz="23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在一项研究中</a:t>
            </a:r>
            <a:r>
              <a:rPr lang="en-US" altLang="zh-CN" sz="23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老师告诉非顶尖学生</a:t>
            </a:r>
            <a:r>
              <a:rPr lang="en-US" altLang="zh-CN" sz="23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他们在数学和科学方面有天赋。根据</a:t>
            </a: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“they had... for Math and Science”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以及后文提到这些学生成绩得到提升可知</a:t>
            </a:r>
            <a:r>
              <a:rPr lang="en-US" altLang="zh-CN" sz="23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此处是指老师认为他们有天赋</a:t>
            </a:r>
            <a:r>
              <a:rPr lang="en-US" altLang="zh-CN" sz="23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gift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3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天赋</a:t>
            </a:r>
            <a:r>
              <a:rPr lang="en-US" altLang="zh-CN" sz="23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此处主语是</a:t>
            </a: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they,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因此用名词复数形式。故填</a:t>
            </a: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gifts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4"/>
          <p:cNvSpPr txBox="1">
            <a:spLocks/>
          </p:cNvSpPr>
          <p:nvPr/>
        </p:nvSpPr>
        <p:spPr bwMode="auto">
          <a:xfrm>
            <a:off x="360854" y="4431119"/>
            <a:ext cx="11485848" cy="1883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[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考查固定搭配。句意：同样</a:t>
            </a:r>
            <a:r>
              <a:rPr lang="en-US" altLang="zh-CN" sz="23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日常生活中的鼓励也会产生影响。根据</a:t>
            </a: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“encouragements in our daily life also...”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以及前文提到老师的信任带来改变可知</a:t>
            </a:r>
            <a:r>
              <a:rPr lang="en-US" altLang="zh-CN" sz="23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此处需表达鼓励同样能产生影响</a:t>
            </a:r>
            <a:r>
              <a:rPr lang="en-US" altLang="zh-CN" sz="23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make a difference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sz="23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产生影响</a:t>
            </a:r>
            <a:r>
              <a:rPr lang="en-US" altLang="zh-CN" sz="23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主语是复数</a:t>
            </a:r>
            <a:r>
              <a:rPr lang="en-US" altLang="zh-CN" sz="23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时态为一般现在时</a:t>
            </a:r>
            <a:r>
              <a:rPr lang="en-US" altLang="zh-CN" sz="23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动词使用原形。故填</a:t>
            </a: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 a difference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676724" y="1211599"/>
            <a:ext cx="1021433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300" dirty="0">
                <a:cs typeface="Times New Roman" panose="02020603050405020304" pitchFamily="18" charset="0"/>
              </a:rPr>
              <a:t>gifts</a:t>
            </a:r>
            <a:r>
              <a:rPr lang="zh-CN" altLang="zh-CN" sz="2300" dirty="0"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9053811" y="2178251"/>
            <a:ext cx="2720104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300" dirty="0">
                <a:cs typeface="Times New Roman" panose="02020603050405020304" pitchFamily="18" charset="0"/>
              </a:rPr>
              <a:t>make a difference</a:t>
            </a:r>
            <a:r>
              <a:rPr lang="zh-CN" altLang="zh-CN" sz="2300" dirty="0"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79325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algn="ctr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trust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gifts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difficulty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instead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difference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“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great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teammate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”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“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”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will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push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harder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Remember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mind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garden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“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”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            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“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efforts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over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time,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just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Pygmalion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strong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wish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brought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stone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alive,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efforts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will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grow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into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something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beautiful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2342315" y="882593"/>
            <a:ext cx="8119252" cy="474645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8012290" y="1961551"/>
            <a:ext cx="176743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/>
              <a:t>instead of</a:t>
            </a:r>
            <a:endParaRPr lang="zh-CN" altLang="en-US" dirty="0"/>
          </a:p>
        </p:txBody>
      </p:sp>
      <p:sp>
        <p:nvSpPr>
          <p:cNvPr id="6" name="内容占位符 5"/>
          <p:cNvSpPr txBox="1">
            <a:spLocks/>
          </p:cNvSpPr>
          <p:nvPr/>
        </p:nvSpPr>
        <p:spPr bwMode="auto">
          <a:xfrm>
            <a:off x="360854" y="350100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考查固定搭配。句意：种下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我可以试试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而不是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我不可以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can try”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can’t”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前后为对立观点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需填入表替代的短语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instead of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而不是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符合对比逻辑。故填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instead of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3311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462</TotalTime>
  <Words>425</Words>
  <Application>Microsoft Office PowerPoint</Application>
  <PresentationFormat>自定义</PresentationFormat>
  <Paragraphs>21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5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454</cp:revision>
  <dcterms:created xsi:type="dcterms:W3CDTF">2020-11-06T05:24:00Z</dcterms:created>
  <dcterms:modified xsi:type="dcterms:W3CDTF">2025-09-17T16:39:06Z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